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EE8E0"/>
    <a:srgbClr val="69D8E8"/>
    <a:srgbClr val="9BE891"/>
    <a:srgbClr val="1EE808"/>
    <a:srgbClr val="31D330"/>
    <a:srgbClr val="E8A1D9"/>
    <a:srgbClr val="E8C8E0"/>
    <a:srgbClr val="C8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04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6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9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98AA-50E8-7145-92A6-959186670AE0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EDCB-4B35-834D-A917-EA9174C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arcourtschool.com/activity/thats_a_fact/english_K_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8"/>
          <p:cNvSpPr txBox="1">
            <a:spLocks noChangeArrowheads="1"/>
          </p:cNvSpPr>
          <p:nvPr/>
        </p:nvSpPr>
        <p:spPr bwMode="auto">
          <a:xfrm>
            <a:off x="73660" y="4855845"/>
            <a:ext cx="2424035" cy="30943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 smtClean="0">
              <a:solidFill>
                <a:srgbClr val="031E43"/>
              </a:solidFill>
              <a:latin typeface="Arial"/>
              <a:ea typeface="メイリオ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May 19: Talent Show Rehearsal 3:00-5:30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May 20: PTA Papa Murphy Night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May 21: </a:t>
            </a:r>
            <a:r>
              <a:rPr lang="en-US" sz="1200" b="1" dirty="0" err="1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KidzScience</a:t>
            </a: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 3-4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May 23: Field Day 8:45-10:45 11:00-12:00 School Wide Picnic Lunch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Book Swap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 smtClean="0">
                <a:solidFill>
                  <a:srgbClr val="031E43"/>
                </a:solidFill>
                <a:latin typeface="Arial"/>
                <a:ea typeface="メイリオ"/>
                <a:cs typeface="Times New Roman"/>
              </a:rPr>
              <a:t>May 26: No School- Memorial Day </a:t>
            </a:r>
            <a:endParaRPr lang="en-US" sz="1200" dirty="0" smtClean="0">
              <a:solidFill>
                <a:srgbClr val="031E43"/>
              </a:solidFill>
              <a:latin typeface="Arial"/>
              <a:ea typeface="メイリオ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b="1" dirty="0" smtClean="0">
              <a:solidFill>
                <a:srgbClr val="031E43"/>
              </a:solidFill>
              <a:latin typeface="Arial"/>
              <a:ea typeface="メイリオ"/>
              <a:cs typeface="Times New Roman"/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b="1" dirty="0">
              <a:solidFill>
                <a:srgbClr val="031E43"/>
              </a:solidFill>
              <a:latin typeface="Arial"/>
              <a:ea typeface="メイリオ"/>
              <a:cs typeface="Times New Roman"/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b="1" dirty="0">
              <a:solidFill>
                <a:srgbClr val="031E43"/>
              </a:solidFill>
              <a:latin typeface="Arial"/>
              <a:ea typeface="メイリオ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 smtClean="0">
              <a:solidFill>
                <a:srgbClr val="031E43"/>
              </a:solidFill>
              <a:effectLst/>
              <a:latin typeface="Arial"/>
              <a:ea typeface="メイリオ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solidFill>
                <a:srgbClr val="031E43"/>
              </a:solidFill>
              <a:latin typeface="Arial"/>
              <a:ea typeface="メイリオ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solidFill>
                <a:srgbClr val="031E43"/>
              </a:solidFill>
              <a:effectLst/>
              <a:latin typeface="Century Gothic"/>
              <a:ea typeface="メイリオ"/>
              <a:cs typeface="Times New Roman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31E43"/>
                </a:solidFill>
                <a:effectLst/>
                <a:latin typeface="Arial"/>
                <a:ea typeface="メイリオ"/>
                <a:cs typeface="Times New Roman"/>
              </a:rPr>
              <a:t> </a:t>
            </a:r>
            <a:endParaRPr lang="en-US" sz="1100" dirty="0">
              <a:solidFill>
                <a:srgbClr val="031E43"/>
              </a:solidFill>
              <a:effectLst/>
              <a:latin typeface="Century Gothic"/>
              <a:ea typeface="メイリオ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49" y="1883081"/>
            <a:ext cx="5909734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Arial"/>
                <a:cs typeface="Arial"/>
              </a:rPr>
              <a:t>Reading/Writing/Social Studies: </a:t>
            </a:r>
            <a:r>
              <a:rPr lang="en-US" sz="1400" dirty="0" smtClean="0">
                <a:latin typeface="Arial"/>
                <a:cs typeface="Arial"/>
              </a:rPr>
              <a:t>We will continue our government unit.  We will be reading nonfiction books, reading for details, and identifying author’s purpose.  In writing we will respond to literature and take a writing piece through the writing process.  We will be learning about the levels and branches of government.  We will take our government test Thursday, May 22.</a:t>
            </a:r>
          </a:p>
          <a:p>
            <a:r>
              <a:rPr lang="en-US" sz="1400" dirty="0" smtClean="0">
                <a:latin typeface="Arial"/>
                <a:cs typeface="Arial"/>
              </a:rPr>
              <a:t>We will take our reading district assessment Monday and Tuesday.</a:t>
            </a:r>
          </a:p>
          <a:p>
            <a:endParaRPr lang="en-US" sz="1400" b="1" u="sng" dirty="0" smtClean="0">
              <a:latin typeface="Arial"/>
              <a:cs typeface="Arial"/>
            </a:endParaRPr>
          </a:p>
          <a:p>
            <a:r>
              <a:rPr lang="en-US" sz="1400" b="1" u="sng" dirty="0" smtClean="0">
                <a:latin typeface="Arial"/>
                <a:cs typeface="Arial"/>
              </a:rPr>
              <a:t>Word Work:</a:t>
            </a:r>
            <a:r>
              <a:rPr lang="en-US" sz="1400" u="sng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We will begin our unit on idioms.</a:t>
            </a:r>
          </a:p>
          <a:p>
            <a:endParaRPr lang="en-US" sz="1400" b="1" u="sng" dirty="0">
              <a:latin typeface="Arial"/>
              <a:cs typeface="Arial"/>
            </a:endParaRPr>
          </a:p>
          <a:p>
            <a:r>
              <a:rPr lang="en-US" sz="1400" b="1" u="sng" dirty="0">
                <a:latin typeface="Arial"/>
                <a:cs typeface="Arial"/>
              </a:rPr>
              <a:t>Math:</a:t>
            </a:r>
            <a:r>
              <a:rPr lang="en-US" sz="1400" dirty="0">
                <a:latin typeface="Arial"/>
                <a:cs typeface="Arial"/>
              </a:rPr>
              <a:t>  </a:t>
            </a:r>
            <a:r>
              <a:rPr lang="en-US" sz="1400" dirty="0" smtClean="0">
                <a:latin typeface="Arial"/>
                <a:cs typeface="Arial"/>
              </a:rPr>
              <a:t>We will take our math district assessment Tuesday and Thursday.  </a:t>
            </a:r>
          </a:p>
          <a:p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1391920" y="1444097"/>
            <a:ext cx="6309360" cy="4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/>
            </a:ext>
          </a:extLst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600" b="1" kern="0" dirty="0">
                <a:ln>
                  <a:solidFill>
                    <a:schemeClr val="tx1"/>
                  </a:solidFill>
                </a:ln>
                <a:solidFill>
                  <a:srgbClr val="1EE808"/>
                </a:solidFill>
                <a:effectLst/>
                <a:latin typeface="Arial"/>
                <a:ea typeface="メイリオ"/>
                <a:cs typeface="Times New Roman"/>
              </a:rPr>
              <a:t>What Are We Learning?</a:t>
            </a:r>
            <a:endParaRPr lang="en-US" sz="2600" b="1" kern="0" dirty="0">
              <a:ln>
                <a:solidFill>
                  <a:schemeClr val="tx1"/>
                </a:solidFill>
              </a:ln>
              <a:solidFill>
                <a:srgbClr val="1EE808"/>
              </a:solidFill>
              <a:effectLst/>
              <a:latin typeface="Century Gothic"/>
              <a:ea typeface="メイリオ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533" y="136687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1200" b="1" dirty="0" smtClean="0">
                <a:latin typeface="Arial"/>
                <a:cs typeface="Arial"/>
              </a:rPr>
              <a:t>McGowen Elementary</a:t>
            </a:r>
            <a:r>
              <a:rPr lang="en-US" sz="1200" b="1" dirty="0">
                <a:latin typeface="Arial"/>
                <a:cs typeface="Arial"/>
              </a:rPr>
              <a:t> </a:t>
            </a:r>
            <a:r>
              <a:rPr lang="en-US" sz="1200" b="1" dirty="0" smtClean="0">
                <a:latin typeface="Arial"/>
                <a:cs typeface="Arial"/>
              </a:rPr>
              <a:t>                                                                 </a:t>
            </a:r>
            <a:r>
              <a:rPr lang="en-US" sz="1200" b="1" smtClean="0">
                <a:latin typeface="Arial"/>
                <a:cs typeface="Arial"/>
              </a:rPr>
              <a:t>May 19, </a:t>
            </a:r>
            <a:r>
              <a:rPr lang="en-US" sz="1200" b="1" dirty="0" smtClean="0">
                <a:latin typeface="Arial"/>
                <a:cs typeface="Arial"/>
              </a:rPr>
              <a:t>2014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0" name="Text Box 100"/>
          <p:cNvSpPr txBox="1">
            <a:spLocks noChangeArrowheads="1"/>
          </p:cNvSpPr>
          <p:nvPr/>
        </p:nvSpPr>
        <p:spPr bwMode="auto">
          <a:xfrm>
            <a:off x="106680" y="4523425"/>
            <a:ext cx="2326640" cy="5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/>
            </a:ext>
          </a:extLst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EE808"/>
                </a:solidFill>
                <a:effectLst/>
                <a:latin typeface="Arial"/>
                <a:ea typeface="メイリオ"/>
                <a:cs typeface="Times New Roman"/>
              </a:rPr>
              <a:t>Important Dates: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1EE808"/>
              </a:solidFill>
              <a:effectLst/>
              <a:latin typeface="Century Gothic"/>
              <a:ea typeface="メイリオ"/>
              <a:cs typeface="Times New Roman"/>
            </a:endParaRPr>
          </a:p>
        </p:txBody>
      </p:sp>
      <p:sp>
        <p:nvSpPr>
          <p:cNvPr id="12" name="Text Box 86"/>
          <p:cNvSpPr txBox="1"/>
          <p:nvPr/>
        </p:nvSpPr>
        <p:spPr>
          <a:xfrm>
            <a:off x="2400300" y="4523425"/>
            <a:ext cx="2857500" cy="4534003"/>
          </a:xfrm>
          <a:prstGeom prst="rect">
            <a:avLst/>
          </a:prstGeom>
          <a:solidFill>
            <a:srgbClr val="7EE8E0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Arial"/>
                <a:ea typeface="メイリオ"/>
                <a:cs typeface="Times New Roman"/>
              </a:rPr>
              <a:t>Homework:</a:t>
            </a:r>
            <a:endParaRPr lang="en-US" sz="1200" dirty="0">
              <a:effectLst/>
              <a:ea typeface="メイリオ"/>
              <a:cs typeface="Times New Roman"/>
            </a:endParaRPr>
          </a:p>
          <a:p>
            <a:pPr marL="0" marR="0">
              <a:spcBef>
                <a:spcPts val="0"/>
              </a:spcBef>
            </a:pPr>
            <a:r>
              <a:rPr lang="en-US" sz="1200" b="1" dirty="0">
                <a:effectLst/>
                <a:latin typeface="Arial"/>
                <a:ea typeface="メイリオ"/>
                <a:cs typeface="Arial"/>
              </a:rPr>
              <a:t>Reading:</a:t>
            </a:r>
            <a:r>
              <a:rPr lang="en-US" sz="1200" dirty="0">
                <a:effectLst/>
                <a:latin typeface="Arial"/>
                <a:ea typeface="メイリオ"/>
                <a:cs typeface="Arial"/>
              </a:rPr>
              <a:t>  </a:t>
            </a:r>
          </a:p>
          <a:p>
            <a:pPr marL="342900" marR="0" lvl="0" indent="-342900">
              <a:spcBef>
                <a:spcPts val="0"/>
              </a:spcBef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メイリオ"/>
                <a:cs typeface="Arial"/>
              </a:rPr>
              <a:t>Read </a:t>
            </a:r>
            <a:r>
              <a:rPr lang="en-US" sz="1200" dirty="0">
                <a:effectLst/>
                <a:latin typeface="Arial"/>
                <a:ea typeface="メイリオ"/>
                <a:cs typeface="Arial"/>
              </a:rPr>
              <a:t>for 20 minutes </a:t>
            </a:r>
            <a:r>
              <a:rPr lang="en-US" sz="1200" dirty="0" smtClean="0">
                <a:effectLst/>
                <a:latin typeface="Arial"/>
                <a:ea typeface="メイリオ"/>
                <a:cs typeface="Arial"/>
              </a:rPr>
              <a:t>each day or 1 hour weekly</a:t>
            </a:r>
          </a:p>
          <a:p>
            <a:endParaRPr lang="en-US" sz="1200" b="1" dirty="0">
              <a:latin typeface="Arial"/>
              <a:ea typeface="メイリオ"/>
              <a:cs typeface="Arial"/>
            </a:endParaRPr>
          </a:p>
          <a:p>
            <a:r>
              <a:rPr lang="en-US" sz="1200" b="1" dirty="0">
                <a:latin typeface="Arial"/>
                <a:ea typeface="メイリオ"/>
                <a:cs typeface="Arial"/>
              </a:rPr>
              <a:t>Math: </a:t>
            </a:r>
            <a:endParaRPr lang="en-US" sz="1200" dirty="0">
              <a:effectLst/>
              <a:latin typeface="Arial"/>
              <a:ea typeface="メイリオ"/>
              <a:cs typeface="Arial"/>
            </a:endParaRPr>
          </a:p>
          <a:p>
            <a:pPr marL="171450" marR="0" indent="-171450"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latin typeface="Arial"/>
                <a:ea typeface="メイリオ"/>
                <a:cs typeface="Arial"/>
              </a:rPr>
              <a:t>Practice math facts on Moby Math</a:t>
            </a:r>
            <a:r>
              <a:rPr lang="en-US" sz="1200" dirty="0">
                <a:latin typeface="Arial"/>
                <a:ea typeface="メイリオ"/>
                <a:cs typeface="Arial"/>
              </a:rPr>
              <a:t>, </a:t>
            </a:r>
            <a:r>
              <a:rPr lang="en-US" sz="1200" dirty="0" smtClean="0">
                <a:latin typeface="Arial"/>
                <a:ea typeface="メイリオ"/>
                <a:cs typeface="Arial"/>
                <a:hlinkClick r:id="rId2"/>
              </a:rPr>
              <a:t>That’s A Fact </a:t>
            </a:r>
            <a:r>
              <a:rPr lang="en-US" sz="1200" dirty="0" smtClean="0">
                <a:latin typeface="Arial"/>
                <a:ea typeface="メイリオ"/>
                <a:cs typeface="Arial"/>
              </a:rPr>
              <a:t>online game, or with flash cards.</a:t>
            </a:r>
            <a:endParaRPr lang="en-US" sz="1200" dirty="0" smtClean="0">
              <a:effectLst/>
              <a:latin typeface="Arial"/>
              <a:ea typeface="メイリオ"/>
              <a:cs typeface="Arial"/>
            </a:endParaRPr>
          </a:p>
          <a:p>
            <a:pPr marR="0" lvl="0">
              <a:spcBef>
                <a:spcPts val="0"/>
              </a:spcBef>
            </a:pPr>
            <a:endParaRPr lang="en-US" sz="1200" dirty="0">
              <a:latin typeface="Arial"/>
              <a:ea typeface="メイリオ"/>
              <a:cs typeface="Arial"/>
            </a:endParaRPr>
          </a:p>
          <a:p>
            <a:pPr marR="0" lvl="0">
              <a:spcBef>
                <a:spcPts val="0"/>
              </a:spcBef>
            </a:pPr>
            <a:r>
              <a:rPr lang="en-US" sz="1200" b="1" dirty="0">
                <a:latin typeface="Arial"/>
                <a:ea typeface="メイリオ"/>
                <a:cs typeface="Arial"/>
                <a:hlinkClick r:id="rId2"/>
              </a:rPr>
              <a:t>http://</a:t>
            </a:r>
            <a:r>
              <a:rPr lang="en-US" sz="1200" b="1" dirty="0" err="1">
                <a:latin typeface="Arial"/>
                <a:ea typeface="メイリオ"/>
                <a:cs typeface="Arial"/>
                <a:hlinkClick r:id="rId2"/>
              </a:rPr>
              <a:t>www.harcourtschool.com</a:t>
            </a:r>
            <a:r>
              <a:rPr lang="en-US" sz="1200" b="1" dirty="0">
                <a:latin typeface="Arial"/>
                <a:ea typeface="メイリオ"/>
                <a:cs typeface="Arial"/>
                <a:hlinkClick r:id="rId2"/>
              </a:rPr>
              <a:t>/activity/</a:t>
            </a:r>
            <a:r>
              <a:rPr lang="en-US" sz="1200" b="1" dirty="0" err="1">
                <a:latin typeface="Arial"/>
                <a:ea typeface="メイリオ"/>
                <a:cs typeface="Arial"/>
                <a:hlinkClick r:id="rId2"/>
              </a:rPr>
              <a:t>thats_a_fact</a:t>
            </a:r>
            <a:r>
              <a:rPr lang="en-US" sz="1200" b="1" dirty="0">
                <a:latin typeface="Arial"/>
                <a:ea typeface="メイリオ"/>
                <a:cs typeface="Arial"/>
                <a:hlinkClick r:id="rId2"/>
              </a:rPr>
              <a:t>/english_K_3.html</a:t>
            </a:r>
            <a:endParaRPr lang="en-US" sz="1200" b="1" dirty="0" smtClean="0">
              <a:effectLst/>
              <a:latin typeface="Arial"/>
              <a:ea typeface="メイリオ"/>
              <a:cs typeface="Arial"/>
            </a:endParaRPr>
          </a:p>
          <a:p>
            <a:pPr marR="0" lvl="0">
              <a:spcBef>
                <a:spcPts val="0"/>
              </a:spcBef>
            </a:pPr>
            <a:endParaRPr lang="en-US" sz="1200" dirty="0">
              <a:effectLst/>
              <a:latin typeface="Arial"/>
              <a:ea typeface="メイリオ"/>
              <a:cs typeface="Arial"/>
            </a:endParaRPr>
          </a:p>
        </p:txBody>
      </p:sp>
      <p:sp>
        <p:nvSpPr>
          <p:cNvPr id="13" name="Text Box 39"/>
          <p:cNvSpPr txBox="1"/>
          <p:nvPr/>
        </p:nvSpPr>
        <p:spPr>
          <a:xfrm>
            <a:off x="5257800" y="5397500"/>
            <a:ext cx="1464733" cy="35001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 smtClean="0">
              <a:effectLst/>
              <a:latin typeface="Apple Casual"/>
              <a:ea typeface="メイリオ"/>
              <a:cs typeface="Apple Casual"/>
            </a:endParaRPr>
          </a:p>
          <a:p>
            <a:pPr marL="228600" marR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endParaRPr lang="en-US" sz="1200" dirty="0">
              <a:effectLst/>
              <a:ea typeface="メイリオ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2200" y="1193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pring-clip-art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8156151"/>
            <a:ext cx="640092" cy="860849"/>
          </a:xfrm>
          <a:prstGeom prst="rect">
            <a:avLst/>
          </a:prstGeom>
        </p:spPr>
      </p:pic>
      <p:pic>
        <p:nvPicPr>
          <p:cNvPr id="9" name="Picture 8" descr="spring-flowers-clip-art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9" y="4314533"/>
            <a:ext cx="1248833" cy="990742"/>
          </a:xfrm>
          <a:prstGeom prst="rect">
            <a:avLst/>
          </a:prstGeom>
        </p:spPr>
      </p:pic>
      <p:pic>
        <p:nvPicPr>
          <p:cNvPr id="17" name="Picture 16" descr="crocuses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1" y="749300"/>
            <a:ext cx="1202294" cy="1202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50" y="428097"/>
            <a:ext cx="1384300" cy="10160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50319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227</Words>
  <Application>Microsoft Macintosh PowerPoint</Application>
  <PresentationFormat>On-screen Show (4:3)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 ISD</dc:creator>
  <cp:lastModifiedBy>McKinney ISD</cp:lastModifiedBy>
  <cp:revision>74</cp:revision>
  <cp:lastPrinted>2014-05-12T14:05:26Z</cp:lastPrinted>
  <dcterms:created xsi:type="dcterms:W3CDTF">2014-01-17T17:51:40Z</dcterms:created>
  <dcterms:modified xsi:type="dcterms:W3CDTF">2014-05-19T20:59:08Z</dcterms:modified>
</cp:coreProperties>
</file>